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5"/>
  </p:notesMasterIdLst>
  <p:handoutMasterIdLst>
    <p:handoutMasterId r:id="rId16"/>
  </p:handoutMasterIdLst>
  <p:sldIdLst>
    <p:sldId id="257" r:id="rId5"/>
    <p:sldId id="279" r:id="rId6"/>
    <p:sldId id="301" r:id="rId7"/>
    <p:sldId id="309" r:id="rId8"/>
    <p:sldId id="302" r:id="rId9"/>
    <p:sldId id="303" r:id="rId10"/>
    <p:sldId id="308" r:id="rId11"/>
    <p:sldId id="304" r:id="rId12"/>
    <p:sldId id="305" r:id="rId13"/>
    <p:sldId id="307" r:id="rId14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9911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2" d="100"/>
          <a:sy n="72" d="100"/>
        </p:scale>
        <p:origin x="41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oeschka Turksema" userId="2f6f921b-f459-4588-aff1-5aa2e1b4be90" providerId="ADAL" clId="{D24EC18A-DD39-4F93-8558-A8CFB00C0232}"/>
    <pc:docChg chg="delSld">
      <pc:chgData name="Annoeschka Turksema" userId="2f6f921b-f459-4588-aff1-5aa2e1b4be90" providerId="ADAL" clId="{D24EC18A-DD39-4F93-8558-A8CFB00C0232}" dt="2023-06-21T15:05:06.126" v="6" actId="47"/>
      <pc:docMkLst>
        <pc:docMk/>
      </pc:docMkLst>
      <pc:sldChg chg="del">
        <pc:chgData name="Annoeschka Turksema" userId="2f6f921b-f459-4588-aff1-5aa2e1b4be90" providerId="ADAL" clId="{D24EC18A-DD39-4F93-8558-A8CFB00C0232}" dt="2023-06-21T15:04:51.276" v="0" actId="47"/>
        <pc:sldMkLst>
          <pc:docMk/>
          <pc:sldMk cId="2243910713" sldId="277"/>
        </pc:sldMkLst>
      </pc:sldChg>
      <pc:sldChg chg="del">
        <pc:chgData name="Annoeschka Turksema" userId="2f6f921b-f459-4588-aff1-5aa2e1b4be90" providerId="ADAL" clId="{D24EC18A-DD39-4F93-8558-A8CFB00C0232}" dt="2023-06-21T15:04:56.722" v="4" actId="47"/>
        <pc:sldMkLst>
          <pc:docMk/>
          <pc:sldMk cId="2637926836" sldId="278"/>
        </pc:sldMkLst>
      </pc:sldChg>
      <pc:sldChg chg="del">
        <pc:chgData name="Annoeschka Turksema" userId="2f6f921b-f459-4588-aff1-5aa2e1b4be90" providerId="ADAL" clId="{D24EC18A-DD39-4F93-8558-A8CFB00C0232}" dt="2023-06-21T15:04:53.371" v="1" actId="47"/>
        <pc:sldMkLst>
          <pc:docMk/>
          <pc:sldMk cId="3933477159" sldId="295"/>
        </pc:sldMkLst>
      </pc:sldChg>
      <pc:sldChg chg="del">
        <pc:chgData name="Annoeschka Turksema" userId="2f6f921b-f459-4588-aff1-5aa2e1b4be90" providerId="ADAL" clId="{D24EC18A-DD39-4F93-8558-A8CFB00C0232}" dt="2023-06-21T15:04:54.145" v="2" actId="47"/>
        <pc:sldMkLst>
          <pc:docMk/>
          <pc:sldMk cId="609125956" sldId="296"/>
        </pc:sldMkLst>
      </pc:sldChg>
      <pc:sldChg chg="del">
        <pc:chgData name="Annoeschka Turksema" userId="2f6f921b-f459-4588-aff1-5aa2e1b4be90" providerId="ADAL" clId="{D24EC18A-DD39-4F93-8558-A8CFB00C0232}" dt="2023-06-21T15:04:55.305" v="3" actId="47"/>
        <pc:sldMkLst>
          <pc:docMk/>
          <pc:sldMk cId="2884667970" sldId="297"/>
        </pc:sldMkLst>
      </pc:sldChg>
      <pc:sldChg chg="del">
        <pc:chgData name="Annoeschka Turksema" userId="2f6f921b-f459-4588-aff1-5aa2e1b4be90" providerId="ADAL" clId="{D24EC18A-DD39-4F93-8558-A8CFB00C0232}" dt="2023-06-21T15:05:03.259" v="5" actId="47"/>
        <pc:sldMkLst>
          <pc:docMk/>
          <pc:sldMk cId="470209527" sldId="299"/>
        </pc:sldMkLst>
      </pc:sldChg>
      <pc:sldChg chg="del">
        <pc:chgData name="Annoeschka Turksema" userId="2f6f921b-f459-4588-aff1-5aa2e1b4be90" providerId="ADAL" clId="{D24EC18A-DD39-4F93-8558-A8CFB00C0232}" dt="2023-06-21T15:05:06.126" v="6" actId="47"/>
        <pc:sldMkLst>
          <pc:docMk/>
          <pc:sldMk cId="122288239" sldId="31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28C9DC8-80D0-440C-B6DF-03CD5BC1BD7F}" type="datetime1">
              <a:rPr lang="nl-NL" smtClean="0"/>
              <a:t>21-6-2023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4E3010B-743B-4BB7-83BC-C455CF22D628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3" name="Rechthoek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4" name="Rechthoek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5" name="Rechthoek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6" name="Rechthoek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7" name="Rechthoek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0" name="Rechthoek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11" name="Rechthoek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9" name="Subtitel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50C1F332-881C-4CBA-AD90-EEDF0B4BF7DA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F24579-2DC7-4740-BB66-C7F570AA21D7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nl-NL" noProof="0" dirty="0"/>
              <a:t>Klik om de tekststijlen van het model te bewerken</a:t>
            </a:r>
          </a:p>
          <a:p>
            <a:pPr lvl="1" rtl="0" eaLnBrk="1" latinLnBrk="0" hangingPunct="1"/>
            <a:r>
              <a:rPr lang="nl-NL" noProof="0" dirty="0"/>
              <a:t>Tweede niveau</a:t>
            </a:r>
          </a:p>
          <a:p>
            <a:pPr lvl="2" rtl="0" eaLnBrk="1" latinLnBrk="0" hangingPunct="1"/>
            <a:r>
              <a:rPr lang="nl-NL" noProof="0" dirty="0"/>
              <a:t>Derde niveau</a:t>
            </a:r>
          </a:p>
          <a:p>
            <a:pPr lvl="3" rtl="0" eaLnBrk="1" latinLnBrk="0" hangingPunct="1"/>
            <a:r>
              <a:rPr lang="nl-NL" noProof="0" dirty="0"/>
              <a:t>Vierde niveau</a:t>
            </a:r>
          </a:p>
          <a:p>
            <a:pPr lvl="4" rtl="0" eaLnBrk="1" latinLnBrk="0" hangingPunct="1"/>
            <a:r>
              <a:rPr lang="nl-NL" noProof="0" dirty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B5E7DD-667D-4A23-9A2F-48BA945A9952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ABC626-466B-4691-A422-291075234BB7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B9AA8D-7864-4226-8994-630C0BB2D7D9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46F41A-2D0F-4BBB-AF38-59959C791A62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3C9DA2-3351-41E7-B6F6-4417A9EA5B24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39BFF286-C203-463D-8D94-A3E2D5ACB562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3082B6-86B0-4DE1-8E01-65A27FB45F7A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nl-NL" noProof="0" dirty="0"/>
              <a:t>Titelstijl van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  <a:p>
            <a:pPr lvl="1" rtl="0" eaLnBrk="1" latinLnBrk="0" hangingPunct="1"/>
            <a:r>
              <a:rPr lang="nl-NL" noProof="0"/>
              <a:t>Tweede niveau</a:t>
            </a:r>
          </a:p>
          <a:p>
            <a:pPr lvl="2" rtl="0" eaLnBrk="1" latinLnBrk="0" hangingPunct="1"/>
            <a:r>
              <a:rPr lang="nl-NL" noProof="0"/>
              <a:t>Derde niveau</a:t>
            </a:r>
          </a:p>
          <a:p>
            <a:pPr lvl="3" rtl="0" eaLnBrk="1" latinLnBrk="0" hangingPunct="1"/>
            <a:r>
              <a:rPr lang="nl-NL" noProof="0"/>
              <a:t>Vierde niveau</a:t>
            </a:r>
          </a:p>
          <a:p>
            <a:pPr lvl="4" rtl="0" eaLnBrk="1" latinLnBrk="0" hangingPunct="1"/>
            <a:r>
              <a:rPr lang="nl-NL" noProof="0"/>
              <a:t>Vijfde niveau</a:t>
            </a:r>
            <a:endParaRPr kumimoji="0"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586CB-974F-4A82-A297-BC5524B24357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kumimoji="0"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0AD16C-5FCB-4BEF-B14C-25099D4DC916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0" name="Rechthoek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1" name="Rechthoek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2" name="Rechthoek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5" name="Rechthoek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8" name="Rechthoek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39" name="Rechthoek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40" name="Rechthoek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nl-NL" sz="1800" noProof="0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714A83D9-DA8C-4F90-9F2A-2DA41120B4AD}" type="datetime1">
              <a:rPr lang="nl-NL" noProof="0" smtClean="0"/>
              <a:t>21-6-2023</a:t>
            </a:fld>
            <a:endParaRPr lang="nl-NL" noProof="0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drijfsafval.nl/tarieve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jksoverheid.nl/onderwerpen/arbeidsovereenkomst-en-cao/vraag-en-antwoord/op-hoeveel-vakantiedagen-heb-ik-rech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Periode 5, Het magazijn</a:t>
            </a:r>
            <a:br>
              <a:rPr lang="nl-NL" dirty="0"/>
            </a:br>
            <a:r>
              <a:rPr lang="nl-NL" dirty="0"/>
              <a:t>Groene Retail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19 juni 2023</a:t>
            </a:r>
          </a:p>
        </p:txBody>
      </p:sp>
      <p:pic>
        <p:nvPicPr>
          <p:cNvPr id="4" name="Picture 2" descr="Voorbeeld van afbeelding">
            <a:extLst>
              <a:ext uri="{FF2B5EF4-FFF2-40B4-BE49-F238E27FC236}">
                <a16:creationId xmlns:a16="http://schemas.microsoft.com/office/drawing/2014/main" id="{08CAC0DE-675E-7059-4541-5FFDCF71A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89" y="3124021"/>
            <a:ext cx="5411755" cy="40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5CB23B5-BA66-2F68-0FD1-66931EAEA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</p:spPr>
        <p:txBody>
          <a:bodyPr anchor="ctr">
            <a:normAutofit/>
          </a:bodyPr>
          <a:lstStyle/>
          <a:p>
            <a:r>
              <a:rPr lang="nl-NL" dirty="0"/>
              <a:t>Bedrijfskleding</a:t>
            </a:r>
          </a:p>
        </p:txBody>
      </p:sp>
      <p:pic>
        <p:nvPicPr>
          <p:cNvPr id="7" name="Tijdelijke aanduiding voor inhoud 14" descr="Afbeelding met tekst, Kaki&#10;&#10;Automatisch gegenereerde beschrijving">
            <a:extLst>
              <a:ext uri="{FF2B5EF4-FFF2-40B4-BE49-F238E27FC236}">
                <a16:creationId xmlns:a16="http://schemas.microsoft.com/office/drawing/2014/main" id="{09287A95-CB0C-8047-639D-66E901561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2690495"/>
            <a:ext cx="5384800" cy="3459734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458EFE2-D7E6-9155-FD50-46300B4AE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>
            <a:normAutofit/>
          </a:bodyPr>
          <a:lstStyle/>
          <a:p>
            <a:r>
              <a:rPr lang="nl-NL" sz="2400" dirty="0"/>
              <a:t>Welke vormen van bedrijfskleding zijn er op jouw leerbedrijf?</a:t>
            </a:r>
            <a:endParaRPr lang="en-US" sz="2400" dirty="0"/>
          </a:p>
          <a:p>
            <a:r>
              <a:rPr lang="nl-NL" sz="2400" dirty="0"/>
              <a:t>Draagt iedereen hetzelfde of zit er verschil in functie of taak?</a:t>
            </a:r>
            <a:endParaRPr lang="en-US" sz="2400" dirty="0"/>
          </a:p>
          <a:p>
            <a:r>
              <a:rPr lang="nl-NL" sz="2400" dirty="0"/>
              <a:t>Zijn er op jouw bedrijf ook collega’s die veiligheidskleding moeten dragen?</a:t>
            </a:r>
          </a:p>
          <a:p>
            <a:endParaRPr lang="nl-NL" sz="2400" dirty="0"/>
          </a:p>
          <a:p>
            <a:r>
              <a:rPr lang="nl-NL" sz="2400" dirty="0"/>
              <a:t>Document lezen</a:t>
            </a:r>
          </a:p>
          <a:p>
            <a:r>
              <a:rPr lang="nl-NL" sz="2400" dirty="0"/>
              <a:t>Noem 3 functies van bedrijfskleding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006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E56438-5522-4D50-80EB-A05888FE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EA272D63-31F2-4266-92DC-3D537E9A06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266777"/>
              </p:ext>
            </p:extLst>
          </p:nvPr>
        </p:nvGraphicFramePr>
        <p:xfrm>
          <a:off x="1979629" y="755781"/>
          <a:ext cx="8135332" cy="520647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98012">
                  <a:extLst>
                    <a:ext uri="{9D8B030D-6E8A-4147-A177-3AD203B41FA5}">
                      <a16:colId xmlns:a16="http://schemas.microsoft.com/office/drawing/2014/main" val="4080869555"/>
                    </a:ext>
                  </a:extLst>
                </a:gridCol>
                <a:gridCol w="4580619">
                  <a:extLst>
                    <a:ext uri="{9D8B030D-6E8A-4147-A177-3AD203B41FA5}">
                      <a16:colId xmlns:a16="http://schemas.microsoft.com/office/drawing/2014/main" val="849599434"/>
                    </a:ext>
                  </a:extLst>
                </a:gridCol>
                <a:gridCol w="2356701">
                  <a:extLst>
                    <a:ext uri="{9D8B030D-6E8A-4147-A177-3AD203B41FA5}">
                      <a16:colId xmlns:a16="http://schemas.microsoft.com/office/drawing/2014/main" val="4274500104"/>
                    </a:ext>
                  </a:extLst>
                </a:gridCol>
              </a:tblGrid>
              <a:tr h="497907">
                <a:tc>
                  <a:txBody>
                    <a:bodyPr/>
                    <a:lstStyle/>
                    <a:p>
                      <a:pPr algn="ctr"/>
                      <a:endParaRPr lang="nl-N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535963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22 mei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strike="sngStrik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Mw.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663740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29 mei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strike="sngStrike" dirty="0"/>
                        <a:t>Geen les, Pinksteren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sz="2000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721982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5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strike="sngStrik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Mw. Mendel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8933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12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000" strike="sngStrike" dirty="0"/>
                        <a:t>Mr. Voortman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841375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dirty="0"/>
                        <a:t>19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Mw. 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089816"/>
                  </a:ext>
                </a:extLst>
              </a:tr>
              <a:tr h="497907">
                <a:tc>
                  <a:txBody>
                    <a:bodyPr/>
                    <a:lstStyle/>
                    <a:p>
                      <a:pPr algn="l"/>
                      <a:r>
                        <a:rPr lang="nl-NL" sz="2000" dirty="0"/>
                        <a:t>26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BPV adres invoeren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Mw. Mendel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45487"/>
                  </a:ext>
                </a:extLst>
              </a:tr>
              <a:tr h="1014237">
                <a:tc>
                  <a:txBody>
                    <a:bodyPr/>
                    <a:lstStyle/>
                    <a:p>
                      <a:pPr algn="l"/>
                      <a:r>
                        <a:rPr lang="nl-NL" sz="2000" dirty="0"/>
                        <a:t>3 juli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/>
                        <a:t>Toets</a:t>
                      </a:r>
                    </a:p>
                    <a:p>
                      <a:pPr algn="ctr"/>
                      <a:r>
                        <a:rPr lang="nl-NL" sz="2000" b="0" dirty="0"/>
                        <a:t>Inleveren I.O. en BPV </a:t>
                      </a:r>
                      <a:r>
                        <a:rPr lang="nl-NL" sz="2000" b="0" dirty="0" err="1"/>
                        <a:t>opdr</a:t>
                      </a:r>
                      <a:endParaRPr lang="nl-NL" sz="2000" b="0" dirty="0"/>
                    </a:p>
                    <a:p>
                      <a:pPr algn="ctr"/>
                      <a:r>
                        <a:rPr lang="nl-NL" sz="2000" b="0" dirty="0"/>
                        <a:t>Check LOB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007296"/>
                  </a:ext>
                </a:extLst>
              </a:tr>
              <a:tr h="706893">
                <a:tc>
                  <a:txBody>
                    <a:bodyPr/>
                    <a:lstStyle/>
                    <a:p>
                      <a:pPr algn="l"/>
                      <a:r>
                        <a:rPr lang="nl-NL" sz="2000" dirty="0"/>
                        <a:t>10 juli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nl-N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Definitieve herkansingen </a:t>
                      </a:r>
                    </a:p>
                    <a:p>
                      <a:pPr algn="ctr"/>
                      <a:r>
                        <a:rPr kumimoji="0" lang="nl-NL" sz="20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Evt</a:t>
                      </a:r>
                      <a:r>
                        <a:rPr kumimoji="0" lang="nl-NL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LOB</a:t>
                      </a:r>
                      <a:endParaRPr lang="nl-NL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1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7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9D7933A-5B9F-F7EC-D01E-6C07D8769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Afvalverwerking in de Retail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F1975D0-9EB5-45F4-7719-45BEA9308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Afval scheiden zal steeds meer moeten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ivm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gescheiden inzamelen, sorteren en verwerken 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(maar ook; statiegeld, klant)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92% van het ingezamelde materiaal wordt gerecycled of gebruikt voor energieopwekking</a:t>
            </a: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Papier en karton, plastic metaal en drankkartons, rest, glas, vertrouwelijke documenten, </a:t>
            </a:r>
            <a:r>
              <a:rPr lang="nl-NL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Swill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en keukenafval, zorgwekkende stoffen, groenafval, etc.  </a:t>
            </a: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Waar bevindt welk afval zich in het bedrijf?</a:t>
            </a:r>
          </a:p>
          <a:p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Kosten voor verschillende containers, frequentie ophalen</a:t>
            </a:r>
          </a:p>
        </p:txBody>
      </p:sp>
    </p:spTree>
    <p:extLst>
      <p:ext uri="{BB962C8B-B14F-4D97-AF65-F5344CB8AC3E}">
        <p14:creationId xmlns:p14="http://schemas.microsoft.com/office/powerpoint/2010/main" val="232001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CBF367-AF99-DC9C-6160-FA50DB850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Opzoeken !!  5 minuten……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DCB598-8184-8C03-40E4-0F0F476BD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https://www.bedrijfsafval.nl/tarieven/</a:t>
            </a:r>
            <a:endParaRPr lang="nl-NL" dirty="0"/>
          </a:p>
          <a:p>
            <a:endParaRPr lang="nl-NL" dirty="0"/>
          </a:p>
          <a:p>
            <a:r>
              <a:rPr lang="nl-NL" dirty="0"/>
              <a:t>600 liter restafval</a:t>
            </a:r>
          </a:p>
          <a:p>
            <a:r>
              <a:rPr lang="nl-NL" dirty="0"/>
              <a:t>1100 liter papier</a:t>
            </a:r>
          </a:p>
          <a:p>
            <a:r>
              <a:rPr lang="nl-NL" dirty="0"/>
              <a:t>200 liter PMD</a:t>
            </a:r>
          </a:p>
          <a:p>
            <a:r>
              <a:rPr lang="nl-NL" dirty="0"/>
              <a:t>35 liter vertrouwelijke documenten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Wat zijn de kosten per maand?</a:t>
            </a:r>
          </a:p>
        </p:txBody>
      </p:sp>
    </p:spTree>
    <p:extLst>
      <p:ext uri="{BB962C8B-B14F-4D97-AF65-F5344CB8AC3E}">
        <p14:creationId xmlns:p14="http://schemas.microsoft.com/office/powerpoint/2010/main" val="44002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578E5-E2CC-2DA4-1867-F9947D21D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</p:spPr>
        <p:txBody>
          <a:bodyPr anchor="ctr">
            <a:normAutofit/>
          </a:bodyPr>
          <a:lstStyle/>
          <a:p>
            <a:r>
              <a:rPr lang="nl-NL" dirty="0"/>
              <a:t>Reinigingsplan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3AA9AD-EDAA-DF9E-D1F8-91783ADBE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2249425"/>
            <a:ext cx="6462714" cy="4341875"/>
          </a:xfrm>
        </p:spPr>
        <p:txBody>
          <a:bodyPr>
            <a:normAutofit/>
          </a:bodyPr>
          <a:lstStyle/>
          <a:p>
            <a:r>
              <a:rPr lang="nl-NL" sz="2400" b="0" i="0" dirty="0">
                <a:effectLst/>
              </a:rPr>
              <a:t>Met een reinigingsplan kan je alle schoonmaaktaken in een eenvoudige tabel zetten. Deze kan afgedrukt worden en is begrijpelijk voor alle werknemers. Alle schoonmaaktaken zijn beschreven in woorden en/of pictogrammen die duidelijk illustreren waar en hoe de taak uitgevoerd moet worden.</a:t>
            </a:r>
          </a:p>
          <a:p>
            <a:endParaRPr lang="nl-NL" sz="2400" dirty="0"/>
          </a:p>
          <a:p>
            <a:r>
              <a:rPr lang="nl-NL" sz="2400" dirty="0"/>
              <a:t>Reinigingsmiddelen</a:t>
            </a:r>
          </a:p>
          <a:p>
            <a:r>
              <a:rPr lang="nl-NL" sz="2400" dirty="0"/>
              <a:t>Frequentie</a:t>
            </a:r>
          </a:p>
          <a:p>
            <a:r>
              <a:rPr lang="nl-NL" sz="2400" dirty="0"/>
              <a:t>Methode</a:t>
            </a:r>
          </a:p>
          <a:p>
            <a:pPr marL="109728" indent="0">
              <a:buNone/>
            </a:pPr>
            <a:endParaRPr lang="nl-NL" dirty="0"/>
          </a:p>
        </p:txBody>
      </p:sp>
      <p:pic>
        <p:nvPicPr>
          <p:cNvPr id="5" name="Afbeelding 4" descr="Afbeelding met tekst, schermopname, nummer&#10;&#10;Automatisch gegenereerde beschrijving">
            <a:extLst>
              <a:ext uri="{FF2B5EF4-FFF2-40B4-BE49-F238E27FC236}">
                <a16:creationId xmlns:a16="http://schemas.microsoft.com/office/drawing/2014/main" id="{D7A8D54D-56C8-1F82-6435-B3CAB19B2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379" y="1520762"/>
            <a:ext cx="4643717" cy="4341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0695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C90E9-DDFC-3763-A25B-E8C2DC4FB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Arbeidsvoorwaarden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D7D7CC-0D8C-B59D-EDDA-B8B3B0922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Op hoeveel vakantiedagen heb ik recht? | Rijksoverheid.nl</a:t>
            </a:r>
            <a:endParaRPr lang="nl-NL" dirty="0"/>
          </a:p>
          <a:p>
            <a:endParaRPr lang="nl-NL" dirty="0"/>
          </a:p>
          <a:p>
            <a:r>
              <a:rPr lang="nl-NL" dirty="0"/>
              <a:t>Opdracht in 2-tallen plaknotitie</a:t>
            </a:r>
          </a:p>
        </p:txBody>
      </p:sp>
    </p:spTree>
    <p:extLst>
      <p:ext uri="{BB962C8B-B14F-4D97-AF65-F5344CB8AC3E}">
        <p14:creationId xmlns:p14="http://schemas.microsoft.com/office/powerpoint/2010/main" val="388569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BBC79-BA72-73FD-E331-5183A12B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3C1C6B-5441-D6B2-8104-F1D7BD5B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436473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voorwaarden waarop je werkt. De meest bekende zijn:</a:t>
            </a:r>
          </a:p>
          <a:p>
            <a:pPr marL="109728" indent="0">
              <a:buNone/>
            </a:pPr>
            <a:r>
              <a:rPr lang="nl-N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arbeidsduur, salaris en vakantiedagen. </a:t>
            </a:r>
          </a:p>
          <a:p>
            <a:pPr marL="109728" indent="0">
              <a:buNone/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spreekt deze voorwaarden af met jouw werkgever en laat deze vastleggen in een arbeidsovereenkomst. Dit noemen we ook wel </a:t>
            </a:r>
            <a:r>
              <a:rPr lang="nl-NL" sz="24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primaire arbeidsvoorwaarden.</a:t>
            </a:r>
          </a:p>
          <a:p>
            <a:pPr marL="109728" indent="0">
              <a:buNone/>
            </a:pP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nl-NL" sz="2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Secundaire arbeidsvoorwaarden </a:t>
            </a: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zijn voorwaarden die daar bovenop komen. Een eventuele reiskostenvergoeding, verlofdagen, (deels) betaalde opleiding, etc.</a:t>
            </a:r>
          </a:p>
          <a:p>
            <a:pPr marL="109728" indent="0">
              <a:buNone/>
            </a:pPr>
            <a:r>
              <a:rPr lang="nl-NL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Vaak staan er ook arbeidsvoorwaarden in een cao. </a:t>
            </a:r>
          </a:p>
          <a:p>
            <a:pPr marL="109728" indent="0">
              <a:buNone/>
            </a:pPr>
            <a:endParaRPr lang="nl-NL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nl-N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sommige wetten staan ook arbeidsvoorwaarden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26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DFFC3-9F69-F0B1-FF54-8146C787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Huisregels voor klanten en medewerkers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989785-07E5-F7EC-AD25-9F0638176C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2249425"/>
            <a:ext cx="9672736" cy="434187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Retourneren/ ruilen</a:t>
            </a:r>
          </a:p>
          <a:p>
            <a:r>
              <a:rPr lang="nl-NL" dirty="0"/>
              <a:t>Meebrengen artikelen</a:t>
            </a:r>
          </a:p>
          <a:p>
            <a:r>
              <a:rPr lang="nl-NL" dirty="0"/>
              <a:t>Wijze van betalen</a:t>
            </a:r>
          </a:p>
          <a:p>
            <a:r>
              <a:rPr lang="nl-NL" dirty="0"/>
              <a:t>Bezorging</a:t>
            </a:r>
          </a:p>
          <a:p>
            <a:r>
              <a:rPr lang="nl-NL" dirty="0"/>
              <a:t>Honden</a:t>
            </a:r>
          </a:p>
          <a:p>
            <a:r>
              <a:rPr lang="nl-NL" dirty="0"/>
              <a:t>Roken</a:t>
            </a:r>
          </a:p>
          <a:p>
            <a:r>
              <a:rPr lang="nl-NL" dirty="0"/>
              <a:t>Kinderen</a:t>
            </a:r>
          </a:p>
          <a:p>
            <a:r>
              <a:rPr lang="nl-NL" dirty="0"/>
              <a:t>Winkelwagen/ -mand</a:t>
            </a:r>
          </a:p>
          <a:p>
            <a:r>
              <a:rPr lang="nl-NL" dirty="0"/>
              <a:t>Aangifte bij diefstal</a:t>
            </a:r>
          </a:p>
          <a:p>
            <a:r>
              <a:rPr lang="nl-NL" dirty="0"/>
              <a:t>Etc.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109728" indent="0" algn="ctr">
              <a:buNone/>
            </a:pPr>
            <a:r>
              <a:rPr lang="nl-NL" b="1" dirty="0"/>
              <a:t>Hang huisregels duidelijk zichtbaar op voor klanten </a:t>
            </a:r>
            <a:r>
              <a:rPr lang="nl-NL" b="1" dirty="0" err="1"/>
              <a:t>èn</a:t>
            </a:r>
            <a:r>
              <a:rPr lang="nl-NL" b="1" dirty="0"/>
              <a:t> medewerkers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53217FA-9F2D-A422-D238-448EB5EDEC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Veiligheid</a:t>
            </a:r>
          </a:p>
          <a:p>
            <a:r>
              <a:rPr lang="nl-NL" dirty="0"/>
              <a:t>Procedures</a:t>
            </a:r>
          </a:p>
          <a:p>
            <a:r>
              <a:rPr lang="nl-NL" dirty="0"/>
              <a:t>Kleding en persoonlijke hygiëne</a:t>
            </a:r>
          </a:p>
          <a:p>
            <a:r>
              <a:rPr lang="nl-NL" dirty="0"/>
              <a:t>Gebruik telefoon</a:t>
            </a:r>
          </a:p>
          <a:p>
            <a:r>
              <a:rPr lang="nl-NL" dirty="0"/>
              <a:t>Gebruik computers</a:t>
            </a:r>
          </a:p>
          <a:p>
            <a:r>
              <a:rPr lang="nl-NL" dirty="0"/>
              <a:t>Op tijd komen</a:t>
            </a:r>
          </a:p>
          <a:p>
            <a:r>
              <a:rPr lang="nl-NL" dirty="0"/>
              <a:t>Verlof aanvragen</a:t>
            </a:r>
          </a:p>
          <a:p>
            <a:r>
              <a:rPr lang="nl-NL" dirty="0"/>
              <a:t>Ongewenste omgangsvormen</a:t>
            </a:r>
          </a:p>
          <a:p>
            <a:r>
              <a:rPr lang="nl-NL" dirty="0" err="1"/>
              <a:t>Aannnemen</a:t>
            </a:r>
            <a:r>
              <a:rPr lang="nl-NL" dirty="0"/>
              <a:t> geld</a:t>
            </a:r>
          </a:p>
          <a:p>
            <a:r>
              <a:rPr lang="nl-NL" dirty="0"/>
              <a:t>Roken</a:t>
            </a:r>
          </a:p>
          <a:p>
            <a:r>
              <a:rPr lang="nl-NL" dirty="0"/>
              <a:t>Omgang met klanten</a:t>
            </a:r>
          </a:p>
          <a:p>
            <a:r>
              <a:rPr lang="nl-NL" dirty="0"/>
              <a:t>Etc.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767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456B8-5DAA-1935-B506-0FE83540A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Beroepshouding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F0CE4F-68C2-DC7D-0ABF-FCAC0D42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Document lezen</a:t>
            </a:r>
          </a:p>
          <a:p>
            <a:r>
              <a:rPr lang="nl-NL" dirty="0"/>
              <a:t>Opdracht maken, in 2-tallen</a:t>
            </a:r>
          </a:p>
          <a:p>
            <a:r>
              <a:rPr lang="nl-NL" dirty="0"/>
              <a:t>Bespreken</a:t>
            </a:r>
          </a:p>
          <a:p>
            <a:endParaRPr lang="nl-NL" dirty="0"/>
          </a:p>
          <a:p>
            <a:r>
              <a:rPr lang="nl-NL" dirty="0"/>
              <a:t>Wat zijn volgens jullie heel specifieke ‘beroepshoudingskenmerken’ voor een docent?</a:t>
            </a:r>
          </a:p>
          <a:p>
            <a:pPr marL="109728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833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e van training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616_TF03460604" id="{2E200E85-541D-48A5-BFB0-DBA07DDA9DE1}" vid="{9076C743-BE82-44E9-BF1F-CB14A2F21507}"/>
    </a:ext>
  </a:extLst>
</a:theme>
</file>

<file path=ppt/theme/theme2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e09757-d42c-4fcd-ae27-c71d4b2582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5" ma:contentTypeDescription="Een nieuw document maken." ma:contentTypeScope="" ma:versionID="d85569397a834ab0abf05d4524917c29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476f085c84b7131a2a51d28c14f11be9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944B4-A62D-43FE-8CA4-BE2FB88E7226}">
  <ds:schemaRefs>
    <ds:schemaRef ds:uri="http://purl.org/dc/dcmitype/"/>
    <ds:schemaRef ds:uri="http://schemas.microsoft.com/office/2006/metadata/properties"/>
    <ds:schemaRef ds:uri="c2e09757-d42c-4fcd-ae27-c71d4b258210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bfe1b49f-1cd4-47d5-a3dc-4ad9ba0da7af"/>
  </ds:schemaRefs>
</ds:datastoreItem>
</file>

<file path=customXml/itemProps2.xml><?xml version="1.0" encoding="utf-8"?>
<ds:datastoreItem xmlns:ds="http://schemas.openxmlformats.org/officeDocument/2006/customXml" ds:itemID="{B60DD357-CE9A-4926-89D9-78046B1C40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15E5DC-43F3-4F91-9123-0E208002AC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van training</Template>
  <TotalTime>164</TotalTime>
  <Words>449</Words>
  <Application>Microsoft Office PowerPoint</Application>
  <PresentationFormat>Breedbeeld</PresentationFormat>
  <Paragraphs>99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Wingdings 2</vt:lpstr>
      <vt:lpstr>Presentatie van training</vt:lpstr>
      <vt:lpstr>Periode 5, Het magazijn Groene Retail</vt:lpstr>
      <vt:lpstr>PowerPoint-presentatie</vt:lpstr>
      <vt:lpstr>Afvalverwerking in de Retail</vt:lpstr>
      <vt:lpstr>Opzoeken !!  5 minuten……</vt:lpstr>
      <vt:lpstr>Reinigingsplan</vt:lpstr>
      <vt:lpstr>Arbeidsvoorwaarden</vt:lpstr>
      <vt:lpstr>PowerPoint-presentatie</vt:lpstr>
      <vt:lpstr>Huisregels voor klanten en medewerkers</vt:lpstr>
      <vt:lpstr>Beroepshouding</vt:lpstr>
      <vt:lpstr>Bedrijfskleding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Coaching klas 32</dc:title>
  <dc:creator>Annoeschka Turksema</dc:creator>
  <cp:lastModifiedBy>Annoeschka Turksema</cp:lastModifiedBy>
  <cp:revision>61</cp:revision>
  <dcterms:created xsi:type="dcterms:W3CDTF">2021-01-15T10:01:37Z</dcterms:created>
  <dcterms:modified xsi:type="dcterms:W3CDTF">2023-06-21T15:05:09Z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